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5033" autoAdjust="0"/>
  </p:normalViewPr>
  <p:slideViewPr>
    <p:cSldViewPr snapToGrid="0">
      <p:cViewPr>
        <p:scale>
          <a:sx n="66" d="100"/>
          <a:sy n="66" d="100"/>
        </p:scale>
        <p:origin x="1330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6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36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6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1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0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00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33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6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3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52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5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3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A639E3-FE11-4107-AFD1-7480A451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97B88D5-EADF-4A02-BCE2-3A7933930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1DC15A3-BC76-48C7-B6E7-6BDE98D8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A863FF4-5278-40A2-91AE-0C1C9D417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6974866-0370-46DE-A0CC-B76787F8F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384EFBB-5F44-416B-8304-14894D4E6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2A7721-82F5-4049-A36D-7F15895D7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55A5C9E-7BB1-4BE0-AF65-0B0C0F57A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0171544-D633-4084-9514-8AB2CA31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33A3733-9841-46F0-9A8D-A8E4E7AC6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E8D50D6-CE3F-435D-BCA4-EAFC38237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B5C569-068B-4D34-BD81-0166CFCA7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D91E9C2-6816-467A-A887-51823DCEB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F75BDF8-0757-4DE7-8914-A6211FC37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48F044E-19A2-494D-91A4-E60CCDE71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16CA88C-F0B3-4F0B-8B07-49054EEFB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CBD9FE-33C5-4C8E-AE6A-39CFA34E6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748A9DF-73A2-4FEF-8610-9CD069CB2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FAFAB70-5071-4F05-A1EC-91796E24E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462774D-3A7B-46F6-8BB9-2739EC34C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D0A398-66BB-4B9B-8C1D-DEEAAA8D4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D8869C1-C468-4613-B783-58B076296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B5E2255-F98C-4D08-8E76-41779939A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FE11281-EE77-43E2-863A-26430334E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E3884E6-6AB1-4B3F-B45D-86FB4881A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0F8A82-A670-4466-BA70-1CA5C15BB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1C327D7-6ECC-42F0-BE55-3F7F5EBF9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EC5AF0-3ECA-4B7C-B9D8-CA5844CE8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9A9F21D-FFEE-4515-8250-B556D76A0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398592-6EBE-4B94-879F-1A0DD0FB8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DF14A29-2CEC-4B0C-83DF-2667CD72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B93FF1A-3F38-4BE6-9A40-41766195D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" descr="Абстрактный белый фон с сетью">
            <a:extLst>
              <a:ext uri="{FF2B5EF4-FFF2-40B4-BE49-F238E27FC236}">
                <a16:creationId xmlns:a16="http://schemas.microsoft.com/office/drawing/2014/main" id="{28604037-364D-6809-DB9E-5273057AA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93" r="1" b="1"/>
          <a:stretch/>
        </p:blipFill>
        <p:spPr>
          <a:xfrm>
            <a:off x="-6332" y="-6350"/>
            <a:ext cx="12198331" cy="6424896"/>
          </a:xfrm>
          <a:custGeom>
            <a:avLst/>
            <a:gdLst/>
            <a:ahLst/>
            <a:cxnLst/>
            <a:rect l="l" t="t" r="r" b="b"/>
            <a:pathLst>
              <a:path w="12205236" h="6424896">
                <a:moveTo>
                  <a:pt x="0" y="0"/>
                </a:moveTo>
                <a:lnTo>
                  <a:pt x="12205236" y="0"/>
                </a:lnTo>
                <a:lnTo>
                  <a:pt x="12205236" y="5218929"/>
                </a:lnTo>
                <a:cubicBezTo>
                  <a:pt x="6290213" y="5218929"/>
                  <a:pt x="6105369" y="7085096"/>
                  <a:pt x="548482" y="6174545"/>
                </a:cubicBezTo>
                <a:lnTo>
                  <a:pt x="0" y="6078725"/>
                </a:lnTo>
                <a:close/>
              </a:path>
            </a:pathLst>
          </a:cu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DA15117-4499-7C23-C403-B2CCB47DC695}"/>
              </a:ext>
            </a:extLst>
          </p:cNvPr>
          <p:cNvSpPr/>
          <p:nvPr/>
        </p:nvSpPr>
        <p:spPr>
          <a:xfrm>
            <a:off x="484847" y="1081561"/>
            <a:ext cx="11315878" cy="4557396"/>
          </a:xfrm>
          <a:prstGeom prst="roundRect">
            <a:avLst/>
          </a:prstGeom>
          <a:solidFill>
            <a:schemeClr val="dk1">
              <a:alpha val="79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0BA49-D310-2D63-1AD8-C60526101DBE}"/>
              </a:ext>
            </a:extLst>
          </p:cNvPr>
          <p:cNvSpPr txBox="1"/>
          <p:nvPr/>
        </p:nvSpPr>
        <p:spPr>
          <a:xfrm>
            <a:off x="3296723" y="1746602"/>
            <a:ext cx="841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 err="1">
                <a:solidFill>
                  <a:schemeClr val="bg1"/>
                </a:solidFill>
                <a:latin typeface="Aptos ExtraBold" panose="020F0502020204030204" pitchFamily="34" charset="0"/>
              </a:rPr>
              <a:t>Хакатон</a:t>
            </a:r>
            <a:r>
              <a:rPr lang="ru-RU" sz="2800" dirty="0">
                <a:solidFill>
                  <a:schemeClr val="bg1"/>
                </a:solidFill>
                <a:latin typeface="Aptos ExtraBold" panose="020F0502020204030204" pitchFamily="34" charset="0"/>
              </a:rPr>
              <a:t> «Ёлкин код – 2024»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2D10A7-37D2-BE49-3385-71EF1819C50B}"/>
              </a:ext>
            </a:extLst>
          </p:cNvPr>
          <p:cNvSpPr txBox="1"/>
          <p:nvPr/>
        </p:nvSpPr>
        <p:spPr>
          <a:xfrm>
            <a:off x="849029" y="2188044"/>
            <a:ext cx="108581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dirty="0">
                <a:solidFill>
                  <a:schemeClr val="bg1"/>
                </a:solidFill>
                <a:latin typeface="Aptos Black" panose="020B0004020202020204" pitchFamily="34" charset="0"/>
              </a:rPr>
              <a:t>Умный поиск для портала государственных</a:t>
            </a:r>
          </a:p>
          <a:p>
            <a:pPr algn="r"/>
            <a:r>
              <a:rPr lang="ru-RU" sz="4400" dirty="0">
                <a:solidFill>
                  <a:schemeClr val="bg1"/>
                </a:solidFill>
                <a:latin typeface="Aptos Black" panose="020B0004020202020204" pitchFamily="34" charset="0"/>
              </a:rPr>
              <a:t>и муниципальных услуг </a:t>
            </a:r>
            <a:r>
              <a:rPr lang="ru-RU" sz="4400" dirty="0" err="1">
                <a:solidFill>
                  <a:schemeClr val="bg1"/>
                </a:solidFill>
                <a:latin typeface="Aptos Black" panose="020B0004020202020204" pitchFamily="34" charset="0"/>
              </a:rPr>
              <a:t>вкузбассе.рф</a:t>
            </a:r>
            <a:endParaRPr lang="ru-RU" sz="440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2AB6CB-265F-DBEC-D324-459F9F6029A6}"/>
              </a:ext>
            </a:extLst>
          </p:cNvPr>
          <p:cNvSpPr txBox="1"/>
          <p:nvPr/>
        </p:nvSpPr>
        <p:spPr>
          <a:xfrm>
            <a:off x="3296724" y="4451006"/>
            <a:ext cx="841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solidFill>
                  <a:schemeClr val="bg1"/>
                </a:solidFill>
                <a:latin typeface="Aptos ExtraBold" panose="020F0502020204030204" pitchFamily="34" charset="0"/>
              </a:rPr>
              <a:t>Команда </a:t>
            </a:r>
            <a:r>
              <a:rPr lang="en-US" sz="2400" dirty="0">
                <a:solidFill>
                  <a:schemeClr val="bg1"/>
                </a:solidFill>
                <a:latin typeface="Aptos ExtraBold" panose="020F0502020204030204" pitchFamily="34" charset="0"/>
              </a:rPr>
              <a:t>print(“Garage”)</a:t>
            </a:r>
            <a:endParaRPr lang="ru-RU" sz="2400" dirty="0">
              <a:solidFill>
                <a:schemeClr val="bg1"/>
              </a:solidFill>
              <a:latin typeface="Aptos Extra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892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08850E-DF0E-A492-6B27-1D779188C0C9}"/>
              </a:ext>
            </a:extLst>
          </p:cNvPr>
          <p:cNvSpPr txBox="1"/>
          <p:nvPr/>
        </p:nvSpPr>
        <p:spPr>
          <a:xfrm>
            <a:off x="702888" y="2519175"/>
            <a:ext cx="4927425" cy="2538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ru-RU" sz="2400" dirty="0">
                <a:solidFill>
                  <a:schemeClr val="tx2"/>
                </a:solidFill>
                <a:latin typeface="Aptos Display" panose="020B0004020202020204" pitchFamily="34" charset="0"/>
              </a:rPr>
              <a:t>На государственных порталах можно получать большое количество услуг, но иногда это может быть сложно и запутанно, потому что нужно разбираться во многих правилах и документах</a:t>
            </a:r>
            <a:endParaRPr lang="en-US" sz="2400" dirty="0">
              <a:solidFill>
                <a:schemeClr val="tx2"/>
              </a:solidFill>
              <a:latin typeface="Aptos Display" panose="020B0004020202020204" pitchFamily="34" charset="0"/>
            </a:endParaRPr>
          </a:p>
        </p:txBody>
      </p:sp>
      <p:pic>
        <p:nvPicPr>
          <p:cNvPr id="5" name="Picture 4" descr="Много вопросительных знаков на черном фоне">
            <a:extLst>
              <a:ext uri="{FF2B5EF4-FFF2-40B4-BE49-F238E27FC236}">
                <a16:creationId xmlns:a16="http://schemas.microsoft.com/office/drawing/2014/main" id="{FBD995EE-A9AD-5CA1-2274-1CD7DCF31F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60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B12A90-56E0-C750-406F-9DAFE9976E80}"/>
              </a:ext>
            </a:extLst>
          </p:cNvPr>
          <p:cNvSpPr txBox="1"/>
          <p:nvPr/>
        </p:nvSpPr>
        <p:spPr>
          <a:xfrm>
            <a:off x="693761" y="1152075"/>
            <a:ext cx="5006515" cy="1050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ru-RU" sz="4800" dirty="0">
                <a:solidFill>
                  <a:schemeClr val="tx2"/>
                </a:solidFill>
                <a:latin typeface="Aptos Black" panose="020B0004020202020204" pitchFamily="34" charset="0"/>
              </a:rPr>
              <a:t>Проблематика</a:t>
            </a:r>
            <a:endParaRPr lang="en-US" sz="4800" dirty="0">
              <a:solidFill>
                <a:schemeClr val="tx2"/>
              </a:solidFill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886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A97B12-06F0-E108-E9FA-6482F0A5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09"/>
            <a:ext cx="9167654" cy="67061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1EEEB2-9ECB-9B21-E4EA-F681CCB4F502}"/>
              </a:ext>
            </a:extLst>
          </p:cNvPr>
          <p:cNvSpPr txBox="1"/>
          <p:nvPr/>
        </p:nvSpPr>
        <p:spPr>
          <a:xfrm>
            <a:off x="8003458" y="75909"/>
            <a:ext cx="4188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600" dirty="0">
                <a:latin typeface="Aptos Black" panose="020B0004020202020204" pitchFamily="34" charset="0"/>
              </a:rPr>
              <a:t>Выбор своего местоположения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B5B7A7-FE33-096E-43A8-BCBBAF1B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533" y="3118758"/>
            <a:ext cx="6115339" cy="34664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Соединитель: изогнутый 7">
            <a:extLst>
              <a:ext uri="{FF2B5EF4-FFF2-40B4-BE49-F238E27FC236}">
                <a16:creationId xmlns:a16="http://schemas.microsoft.com/office/drawing/2014/main" id="{B7A3E168-9C9C-AFDE-07F8-4F0752EFABC4}"/>
              </a:ext>
            </a:extLst>
          </p:cNvPr>
          <p:cNvCxnSpPr>
            <a:cxnSpLocks/>
          </p:cNvCxnSpPr>
          <p:nvPr/>
        </p:nvCxnSpPr>
        <p:spPr>
          <a:xfrm>
            <a:off x="4680155" y="2787186"/>
            <a:ext cx="2458064" cy="1932298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66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ight Triangle 116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21" name="Freeform: Shape 120">
            <a:extLst>
              <a:ext uri="{FF2B5EF4-FFF2-40B4-BE49-F238E27FC236}">
                <a16:creationId xmlns:a16="http://schemas.microsoft.com/office/drawing/2014/main" id="{7A7170E1-C163-4577-A0CE-588797377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81" y="2882524"/>
            <a:ext cx="12184765" cy="3975477"/>
          </a:xfrm>
          <a:custGeom>
            <a:avLst/>
            <a:gdLst>
              <a:gd name="connsiteX0" fmla="*/ 8942254 w 12188952"/>
              <a:gd name="connsiteY0" fmla="*/ 34 h 3975477"/>
              <a:gd name="connsiteX1" fmla="*/ 11642906 w 12188952"/>
              <a:gd name="connsiteY1" fmla="*/ 225257 h 3975477"/>
              <a:gd name="connsiteX2" fmla="*/ 12188952 w 12188952"/>
              <a:gd name="connsiteY2" fmla="*/ 311174 h 3975477"/>
              <a:gd name="connsiteX3" fmla="*/ 12188952 w 12188952"/>
              <a:gd name="connsiteY3" fmla="*/ 3975477 h 3975477"/>
              <a:gd name="connsiteX4" fmla="*/ 0 w 12188952"/>
              <a:gd name="connsiteY4" fmla="*/ 3975477 h 3975477"/>
              <a:gd name="connsiteX5" fmla="*/ 0 w 12188952"/>
              <a:gd name="connsiteY5" fmla="*/ 1085061 h 3975477"/>
              <a:gd name="connsiteX6" fmla="*/ 552141 w 12188952"/>
              <a:gd name="connsiteY6" fmla="*/ 1079980 h 3975477"/>
              <a:gd name="connsiteX7" fmla="*/ 8942254 w 12188952"/>
              <a:gd name="connsiteY7" fmla="*/ 34 h 397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975477">
                <a:moveTo>
                  <a:pt x="8942254" y="34"/>
                </a:moveTo>
                <a:cubicBezTo>
                  <a:pt x="9695041" y="1709"/>
                  <a:pt x="10568453" y="66687"/>
                  <a:pt x="11642906" y="225257"/>
                </a:cubicBezTo>
                <a:lnTo>
                  <a:pt x="12188952" y="311174"/>
                </a:lnTo>
                <a:lnTo>
                  <a:pt x="12188952" y="3975477"/>
                </a:lnTo>
                <a:lnTo>
                  <a:pt x="0" y="3975477"/>
                </a:lnTo>
                <a:lnTo>
                  <a:pt x="0" y="1085061"/>
                </a:lnTo>
                <a:lnTo>
                  <a:pt x="552141" y="1079980"/>
                </a:lnTo>
                <a:cubicBezTo>
                  <a:pt x="4849952" y="999477"/>
                  <a:pt x="5931106" y="-6667"/>
                  <a:pt x="8942254" y="34"/>
                </a:cubicBez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ight Triangle 155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3564B-921E-7CAA-48AF-4461511EEA2C}"/>
              </a:ext>
            </a:extLst>
          </p:cNvPr>
          <p:cNvSpPr txBox="1"/>
          <p:nvPr/>
        </p:nvSpPr>
        <p:spPr>
          <a:xfrm>
            <a:off x="680115" y="276571"/>
            <a:ext cx="5917717" cy="1615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5400" dirty="0">
                <a:solidFill>
                  <a:schemeClr val="tx2"/>
                </a:solidFill>
                <a:latin typeface="Aptos Black" panose="020B0004020202020204" pitchFamily="34" charset="0"/>
                <a:ea typeface="+mj-ea"/>
                <a:cs typeface="+mj-cs"/>
              </a:rPr>
              <a:t>Выбор категории заявителя</a:t>
            </a:r>
            <a:endParaRPr lang="en-US" sz="5400" dirty="0">
              <a:solidFill>
                <a:schemeClr val="tx2"/>
              </a:solidFill>
              <a:latin typeface="Aptos Black" panose="020B0004020202020204" pitchFamily="34" charset="0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31AF42-0DC5-4D5F-86E2-FF13176FB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26" y="2072230"/>
            <a:ext cx="9044119" cy="46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55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A639E3-FE11-4107-AFD1-7480A451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7B88D5-EADF-4A02-BCE2-3A7933930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DC15A3-BC76-48C7-B6E7-6BDE98D8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863FF4-5278-40A2-91AE-0C1C9D417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974866-0370-46DE-A0CC-B76787F8F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384EFBB-5F44-416B-8304-14894D4E6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2A7721-82F5-4049-A36D-7F15895D7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55A5C9E-7BB1-4BE0-AF65-0B0C0F57A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0171544-D633-4084-9514-8AB2CA31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33A3733-9841-46F0-9A8D-A8E4E7AC6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8D50D6-CE3F-435D-BCA4-EAFC38237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5B5C569-068B-4D34-BD81-0166CFCA7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D91E9C2-6816-467A-A887-51823DCEB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F75BDF8-0757-4DE7-8914-A6211FC37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48F044E-19A2-494D-91A4-E60CCDE71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6CA88C-F0B3-4F0B-8B07-49054EEFB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8CBD9FE-33C5-4C8E-AE6A-39CFA34E6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748A9DF-73A2-4FEF-8610-9CD069CB2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FAFAB70-5071-4F05-A1EC-91796E24E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62774D-3A7B-46F6-8BB9-2739EC34C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7D0A398-66BB-4B9B-8C1D-DEEAAA8D4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8869C1-C468-4613-B783-58B076296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5E2255-F98C-4D08-8E76-41779939A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FE11281-EE77-43E2-863A-26430334E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3884E6-6AB1-4B3F-B45D-86FB4881A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0F8A82-A670-4466-BA70-1CA5C15BB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1C327D7-6ECC-42F0-BE55-3F7F5EBF9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EEC5AF0-3ECA-4B7C-B9D8-CA5844CE8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9A9F21D-FFEE-4515-8250-B556D76A0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3398592-6EBE-4B94-879F-1A0DD0FB8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DF14A29-2CEC-4B0C-83DF-2667CD72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B93FF1A-3F38-4BE6-9A40-41766195D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429048-29AE-D6C1-B6D1-B563EEA6A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8" r="4294" b="1"/>
          <a:stretch/>
        </p:blipFill>
        <p:spPr>
          <a:xfrm>
            <a:off x="538692" y="538692"/>
            <a:ext cx="11154735" cy="5623890"/>
          </a:xfrm>
          <a:custGeom>
            <a:avLst/>
            <a:gdLst/>
            <a:ahLst/>
            <a:cxnLst/>
            <a:rect l="l" t="t" r="r" b="b"/>
            <a:pathLst>
              <a:path w="11154735" h="5623890">
                <a:moveTo>
                  <a:pt x="0" y="0"/>
                </a:moveTo>
                <a:lnTo>
                  <a:pt x="11154735" y="0"/>
                </a:lnTo>
                <a:lnTo>
                  <a:pt x="11154735" y="5383912"/>
                </a:lnTo>
                <a:lnTo>
                  <a:pt x="11151587" y="5384438"/>
                </a:lnTo>
                <a:cubicBezTo>
                  <a:pt x="5771398" y="6228134"/>
                  <a:pt x="5429893" y="4579386"/>
                  <a:pt x="39208" y="4475516"/>
                </a:cubicBezTo>
                <a:lnTo>
                  <a:pt x="0" y="4474953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CBD7C-3DE6-AA04-DFB8-30DFBF49E83C}"/>
              </a:ext>
            </a:extLst>
          </p:cNvPr>
          <p:cNvSpPr txBox="1"/>
          <p:nvPr/>
        </p:nvSpPr>
        <p:spPr>
          <a:xfrm>
            <a:off x="535527" y="5270114"/>
            <a:ext cx="5917717" cy="1615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5400" dirty="0">
                <a:solidFill>
                  <a:schemeClr val="tx2"/>
                </a:solidFill>
                <a:latin typeface="Aptos Black" panose="020B0004020202020204" pitchFamily="34" charset="0"/>
                <a:ea typeface="+mj-ea"/>
                <a:cs typeface="+mj-cs"/>
              </a:rPr>
              <a:t>Опрос от Ёлки</a:t>
            </a:r>
            <a:endParaRPr lang="en-US" sz="5400" dirty="0">
              <a:solidFill>
                <a:schemeClr val="tx2"/>
              </a:solidFill>
              <a:latin typeface="Aptos Black" panose="020B00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6888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102AE-2C87-45D1-8671-2DB35F5D4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4F2B13-634E-4981-8787-53C36848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4A2770F-EC37-4C6D-AF2E-4C627D590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AF23D8E-4428-4843-9AED-EB6F2118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2EF4188-48A8-4B39-ABE7-0BB04E010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0A877F-1F7D-4FF1-A9FC-E241322BD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098F9C-4191-478C-BA3F-F91330FA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1B8C79F-AE9B-4C98-80BA-22D6CB799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BB4B37A-4DA6-4751-8A4F-BDD49DE82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DE79CE-1525-4410-9E5E-943FFF3FB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66FA12-7AC6-45DB-851F-C05B980B4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F6784E-F83E-4CE8-A535-394503ABE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46C37B5-5333-46F6-A306-A5DA69EA4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D81EBC-F02B-4676-BD19-32CE34494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12D4645-1213-45DD-9C45-EF3DB6320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BE23053-C167-49AA-8930-08DD2C0BA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2A32F82-F4F6-4868-9657-99747918F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5ED0F55-FDB0-4995-8333-D9231BDC7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BEC92D-46AB-4AA4-A94B-88496BE48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32E4197-8221-4F7C-92CE-CD83D0A9D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DB4C14-DE46-4F94-B655-80B6ACCF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515E4D-1037-431C-BCD9-3E724CBFF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CBF35AE-07C8-48AF-9CD0-62C0F8908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B698526-9971-4674-81FD-285F4E558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200789B-A8DE-41E5-B0F0-8FE0EE357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43EDEFF-CCCD-45BA-AC62-3D5E67203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D9B8D6D-E48B-49A5-A953-D4E530AB6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FFBE7D-6816-492B-A638-798A78CDD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5F3BEE-01E6-4031-A09D-B2408B62B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76FC9D-3995-440A-9BAA-4EBA06719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593D24-05C3-486E-B1EE-7E8DE3A7E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A541A72-3242-4354-B1FF-3FB97487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D355B6-EC96-4272-B228-8E0917DB9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1"/>
          <a:stretch/>
        </p:blipFill>
        <p:spPr>
          <a:xfrm>
            <a:off x="218403" y="1552"/>
            <a:ext cx="11973597" cy="6856448"/>
          </a:xfrm>
          <a:custGeom>
            <a:avLst/>
            <a:gdLst/>
            <a:ahLst/>
            <a:cxnLst/>
            <a:rect l="l" t="t" r="r" b="b"/>
            <a:pathLst>
              <a:path w="11973597" h="6856448">
                <a:moveTo>
                  <a:pt x="878861" y="0"/>
                </a:moveTo>
                <a:lnTo>
                  <a:pt x="11973597" y="0"/>
                </a:lnTo>
                <a:lnTo>
                  <a:pt x="11973597" y="6856448"/>
                </a:lnTo>
                <a:lnTo>
                  <a:pt x="237931" y="6856448"/>
                </a:lnTo>
                <a:lnTo>
                  <a:pt x="184469" y="6618698"/>
                </a:lnTo>
                <a:cubicBezTo>
                  <a:pt x="-462357" y="3558944"/>
                  <a:pt x="793182" y="3365106"/>
                  <a:pt x="874775" y="311311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C61E14-6E77-8FD2-C800-DC2B1CE3FF4D}"/>
              </a:ext>
            </a:extLst>
          </p:cNvPr>
          <p:cNvSpPr txBox="1"/>
          <p:nvPr/>
        </p:nvSpPr>
        <p:spPr>
          <a:xfrm>
            <a:off x="6900541" y="635072"/>
            <a:ext cx="5917717" cy="1615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5400" dirty="0">
                <a:solidFill>
                  <a:schemeClr val="tx2"/>
                </a:solidFill>
                <a:latin typeface="Aptos Black" panose="020B0004020202020204" pitchFamily="34" charset="0"/>
                <a:ea typeface="+mj-ea"/>
                <a:cs typeface="+mj-cs"/>
              </a:rPr>
              <a:t>Предложения</a:t>
            </a:r>
            <a:endParaRPr lang="en-US" sz="5400" dirty="0">
              <a:solidFill>
                <a:schemeClr val="tx2"/>
              </a:solidFill>
              <a:latin typeface="Aptos Black" panose="020B00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8622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F01FE3-402F-58D3-2B8E-22C59C0DC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47" y="695129"/>
            <a:ext cx="3856054" cy="59593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291169-7F53-34C0-97F5-2D1E2AD44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930" y="680924"/>
            <a:ext cx="3038912" cy="5931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EF1AB9-8036-A5B7-3C58-CCCEC571E903}"/>
              </a:ext>
            </a:extLst>
          </p:cNvPr>
          <p:cNvSpPr txBox="1"/>
          <p:nvPr/>
        </p:nvSpPr>
        <p:spPr>
          <a:xfrm>
            <a:off x="4690614" y="1813023"/>
            <a:ext cx="3490102" cy="1615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4400" dirty="0">
                <a:solidFill>
                  <a:schemeClr val="tx2"/>
                </a:solidFill>
                <a:latin typeface="Aptos Black" panose="020B0004020202020204" pitchFamily="34" charset="0"/>
                <a:ea typeface="+mj-ea"/>
                <a:cs typeface="+mj-cs"/>
              </a:rPr>
              <a:t>Мобильная версия</a:t>
            </a:r>
            <a:endParaRPr lang="en-US" sz="4400" dirty="0">
              <a:solidFill>
                <a:schemeClr val="tx2"/>
              </a:solidFill>
              <a:latin typeface="Aptos Black" panose="020B00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8467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k">
            <a:hlinkClick r:id="" action="ppaction://media"/>
            <a:extLst>
              <a:ext uri="{FF2B5EF4-FFF2-40B4-BE49-F238E27FC236}">
                <a16:creationId xmlns:a16="http://schemas.microsoft.com/office/drawing/2014/main" id="{DB359C77-23A6-B890-0DC6-C228A1A4A6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3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Абстрактный белый фон с сетью">
            <a:extLst>
              <a:ext uri="{FF2B5EF4-FFF2-40B4-BE49-F238E27FC236}">
                <a16:creationId xmlns:a16="http://schemas.microsoft.com/office/drawing/2014/main" id="{28604037-364D-6809-DB9E-5273057AA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93" r="1" b="1"/>
          <a:stretch/>
        </p:blipFill>
        <p:spPr>
          <a:xfrm>
            <a:off x="-6332" y="-6350"/>
            <a:ext cx="12198331" cy="6424896"/>
          </a:xfrm>
          <a:custGeom>
            <a:avLst/>
            <a:gdLst/>
            <a:ahLst/>
            <a:cxnLst/>
            <a:rect l="l" t="t" r="r" b="b"/>
            <a:pathLst>
              <a:path w="12205236" h="6424896">
                <a:moveTo>
                  <a:pt x="0" y="0"/>
                </a:moveTo>
                <a:lnTo>
                  <a:pt x="12205236" y="0"/>
                </a:lnTo>
                <a:lnTo>
                  <a:pt x="12205236" y="5218929"/>
                </a:lnTo>
                <a:cubicBezTo>
                  <a:pt x="6290213" y="5218929"/>
                  <a:pt x="6105369" y="7085096"/>
                  <a:pt x="548482" y="6174545"/>
                </a:cubicBezTo>
                <a:lnTo>
                  <a:pt x="0" y="6078725"/>
                </a:lnTo>
                <a:close/>
              </a:path>
            </a:pathLst>
          </a:cu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DA15117-4499-7C23-C403-B2CCB47DC695}"/>
              </a:ext>
            </a:extLst>
          </p:cNvPr>
          <p:cNvSpPr/>
          <p:nvPr/>
        </p:nvSpPr>
        <p:spPr>
          <a:xfrm>
            <a:off x="484847" y="1081561"/>
            <a:ext cx="11315878" cy="4557396"/>
          </a:xfrm>
          <a:prstGeom prst="roundRect">
            <a:avLst/>
          </a:prstGeom>
          <a:solidFill>
            <a:schemeClr val="dk1">
              <a:alpha val="79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0BA49-D310-2D63-1AD8-C60526101DBE}"/>
              </a:ext>
            </a:extLst>
          </p:cNvPr>
          <p:cNvSpPr txBox="1"/>
          <p:nvPr/>
        </p:nvSpPr>
        <p:spPr>
          <a:xfrm>
            <a:off x="3296723" y="1746602"/>
            <a:ext cx="841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 err="1">
                <a:solidFill>
                  <a:schemeClr val="bg1"/>
                </a:solidFill>
                <a:latin typeface="Aptos ExtraBold" panose="020F0502020204030204" pitchFamily="34" charset="0"/>
              </a:rPr>
              <a:t>Хакатон</a:t>
            </a:r>
            <a:r>
              <a:rPr lang="ru-RU" sz="2800" dirty="0">
                <a:solidFill>
                  <a:schemeClr val="bg1"/>
                </a:solidFill>
                <a:latin typeface="Aptos ExtraBold" panose="020F0502020204030204" pitchFamily="34" charset="0"/>
              </a:rPr>
              <a:t> «Ёлкин код – 2024»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2D10A7-37D2-BE49-3385-71EF1819C50B}"/>
              </a:ext>
            </a:extLst>
          </p:cNvPr>
          <p:cNvSpPr txBox="1"/>
          <p:nvPr/>
        </p:nvSpPr>
        <p:spPr>
          <a:xfrm>
            <a:off x="849029" y="2188044"/>
            <a:ext cx="108581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dirty="0">
                <a:solidFill>
                  <a:schemeClr val="bg1"/>
                </a:solidFill>
                <a:latin typeface="Aptos Black" panose="020B0004020202020204" pitchFamily="34" charset="0"/>
              </a:rPr>
              <a:t>Умный поиск для портала государственных</a:t>
            </a:r>
          </a:p>
          <a:p>
            <a:pPr algn="r"/>
            <a:r>
              <a:rPr lang="ru-RU" sz="4400" dirty="0">
                <a:solidFill>
                  <a:schemeClr val="bg1"/>
                </a:solidFill>
                <a:latin typeface="Aptos Black" panose="020B0004020202020204" pitchFamily="34" charset="0"/>
              </a:rPr>
              <a:t>и муниципальных услуг </a:t>
            </a:r>
            <a:r>
              <a:rPr lang="ru-RU" sz="4400" dirty="0" err="1">
                <a:solidFill>
                  <a:schemeClr val="bg1"/>
                </a:solidFill>
                <a:latin typeface="Aptos Black" panose="020B0004020202020204" pitchFamily="34" charset="0"/>
              </a:rPr>
              <a:t>вкузбассе.рф</a:t>
            </a:r>
            <a:endParaRPr lang="ru-RU" sz="440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2AB6CB-265F-DBEC-D324-459F9F6029A6}"/>
              </a:ext>
            </a:extLst>
          </p:cNvPr>
          <p:cNvSpPr txBox="1"/>
          <p:nvPr/>
        </p:nvSpPr>
        <p:spPr>
          <a:xfrm>
            <a:off x="3296724" y="4451006"/>
            <a:ext cx="841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solidFill>
                  <a:schemeClr val="bg1"/>
                </a:solidFill>
                <a:latin typeface="Aptos ExtraBold" panose="020F0502020204030204" pitchFamily="34" charset="0"/>
              </a:rPr>
              <a:t>Команда </a:t>
            </a:r>
            <a:r>
              <a:rPr lang="en-US" sz="2400" dirty="0">
                <a:solidFill>
                  <a:schemeClr val="bg1"/>
                </a:solidFill>
                <a:latin typeface="Aptos ExtraBold" panose="020F0502020204030204" pitchFamily="34" charset="0"/>
              </a:rPr>
              <a:t>print(“Garage”)</a:t>
            </a:r>
            <a:endParaRPr lang="ru-RU" sz="2400" dirty="0">
              <a:solidFill>
                <a:schemeClr val="bg1"/>
              </a:solidFill>
              <a:latin typeface="Aptos Extra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385209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86</Words>
  <Application>Microsoft Office PowerPoint</Application>
  <PresentationFormat>Широкоэкранный</PresentationFormat>
  <Paragraphs>15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Aptos Black</vt:lpstr>
      <vt:lpstr>Aptos Display</vt:lpstr>
      <vt:lpstr>Aptos ExtraBold</vt:lpstr>
      <vt:lpstr>Arial</vt:lpstr>
      <vt:lpstr>Grandview</vt:lpstr>
      <vt:lpstr>Wingdings</vt:lpstr>
      <vt:lpstr>CosineVTI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Elizaveta .</dc:creator>
  <cp:lastModifiedBy>Elizaveta .</cp:lastModifiedBy>
  <cp:revision>2</cp:revision>
  <dcterms:created xsi:type="dcterms:W3CDTF">2024-04-27T16:38:01Z</dcterms:created>
  <dcterms:modified xsi:type="dcterms:W3CDTF">2024-04-27T18:09:59Z</dcterms:modified>
</cp:coreProperties>
</file>